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6" r:id="rId5"/>
    <p:sldMasterId id="2147483684" r:id="rId6"/>
    <p:sldMasterId id="2147483680" r:id="rId7"/>
  </p:sldMasterIdLst>
  <p:notesMasterIdLst>
    <p:notesMasterId r:id="rId17"/>
  </p:notesMasterIdLst>
  <p:sldIdLst>
    <p:sldId id="256" r:id="rId8"/>
    <p:sldId id="257" r:id="rId9"/>
    <p:sldId id="259" r:id="rId10"/>
    <p:sldId id="269" r:id="rId11"/>
    <p:sldId id="261" r:id="rId12"/>
    <p:sldId id="265" r:id="rId13"/>
    <p:sldId id="267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B3D"/>
    <a:srgbClr val="D119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4326-AD78-4E67-8599-BA8A5604D89A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EB8B-B78C-4FCA-B737-0D9226F57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3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empla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58" y="592924"/>
            <a:ext cx="4087732" cy="1207008"/>
          </a:xfrm>
        </p:spPr>
        <p:txBody>
          <a:bodyPr anchor="ctr"/>
          <a:lstStyle>
            <a:lvl1pPr algn="l">
              <a:defRPr sz="3600" cap="all" baseline="0"/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457" y="1994857"/>
            <a:ext cx="4087733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264" y="6356351"/>
            <a:ext cx="4228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6457" y="2764852"/>
            <a:ext cx="4087733" cy="50292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2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2394" y="592924"/>
            <a:ext cx="4087732" cy="1207008"/>
          </a:xfrm>
        </p:spPr>
        <p:txBody>
          <a:bodyPr anchor="ctr"/>
          <a:lstStyle>
            <a:lvl1pPr algn="l">
              <a:defRPr sz="3600" cap="all" baseline="0"/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393" y="1994857"/>
            <a:ext cx="4087733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264" y="6356351"/>
            <a:ext cx="4228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393" y="2764853"/>
            <a:ext cx="4087733" cy="50292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632" y="320156"/>
            <a:ext cx="7507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2632" y="1736231"/>
            <a:ext cx="7507224" cy="3895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9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template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148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9300" y="1543930"/>
            <a:ext cx="7315200" cy="1444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1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632" y="320156"/>
            <a:ext cx="7507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2632" y="1736231"/>
            <a:ext cx="7507224" cy="3895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pt template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148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9300" y="1543930"/>
            <a:ext cx="7315200" cy="1444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9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58" y="592924"/>
            <a:ext cx="4003510" cy="1207008"/>
          </a:xfrm>
        </p:spPr>
        <p:txBody>
          <a:bodyPr anchor="ctr"/>
          <a:lstStyle>
            <a:lvl1pPr algn="l">
              <a:defRPr sz="3600" cap="all" baseline="0"/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457" y="1994857"/>
            <a:ext cx="4003511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264" y="6356351"/>
            <a:ext cx="4228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6457" y="2764852"/>
            <a:ext cx="4003511" cy="50292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8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632" y="320156"/>
            <a:ext cx="7507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2632" y="1736231"/>
            <a:ext cx="7507224" cy="3895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template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148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9300" y="1543930"/>
            <a:ext cx="7315200" cy="1444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2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2394" y="592924"/>
            <a:ext cx="3919290" cy="1207008"/>
          </a:xfrm>
        </p:spPr>
        <p:txBody>
          <a:bodyPr anchor="ctr"/>
          <a:lstStyle>
            <a:lvl1pPr algn="l">
              <a:defRPr sz="3600" cap="all" baseline="0"/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393" y="1994857"/>
            <a:ext cx="3919291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2264" y="6356351"/>
            <a:ext cx="4228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393" y="2764853"/>
            <a:ext cx="3919291" cy="502920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0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632" y="320156"/>
            <a:ext cx="7507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2632" y="1736231"/>
            <a:ext cx="7507224" cy="3895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5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template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148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9300" y="1543930"/>
            <a:ext cx="7315200" cy="1444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4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7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57" y="462296"/>
            <a:ext cx="4087732" cy="2674848"/>
          </a:xfrm>
        </p:spPr>
        <p:txBody>
          <a:bodyPr/>
          <a:lstStyle/>
          <a:p>
            <a:r>
              <a:rPr lang="en-US" dirty="0"/>
              <a:t>Clinical Research Support Office (CRSO)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CRSO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04" y="1463156"/>
            <a:ext cx="4687186" cy="3371316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468237" y="1424965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smtClean="0"/>
              <a:t>To make it </a:t>
            </a:r>
            <a:r>
              <a:rPr lang="en-US" sz="3600" b="1" i="1" dirty="0" smtClean="0">
                <a:solidFill>
                  <a:srgbClr val="AE9039"/>
                </a:solidFill>
              </a:rPr>
              <a:t>easier</a:t>
            </a:r>
            <a:r>
              <a:rPr lang="en-US" sz="3600" dirty="0" smtClean="0"/>
              <a:t> for investigators to conduct </a:t>
            </a:r>
            <a:r>
              <a:rPr lang="en-US" sz="3600" b="1" i="1" dirty="0" smtClean="0">
                <a:solidFill>
                  <a:srgbClr val="AE9039"/>
                </a:solidFill>
              </a:rPr>
              <a:t>quality</a:t>
            </a:r>
            <a:r>
              <a:rPr lang="en-US" sz="3600" i="1" dirty="0" smtClean="0">
                <a:solidFill>
                  <a:srgbClr val="AE9039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smtClean="0"/>
              <a:t>clinical research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Research Support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632" y="1463155"/>
            <a:ext cx="7732458" cy="43802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CRSO is a central office that can support your </a:t>
            </a:r>
            <a:r>
              <a:rPr lang="en-US" dirty="0" smtClean="0"/>
              <a:t>research: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Research </a:t>
            </a:r>
            <a:r>
              <a:rPr lang="en-US" sz="2600" b="1" dirty="0"/>
              <a:t>Staffing Core </a:t>
            </a:r>
            <a:endParaRPr lang="en-US" sz="2600" b="1" dirty="0" smtClean="0"/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Clinical Trial Support </a:t>
            </a:r>
          </a:p>
          <a:p>
            <a:pPr lvl="2">
              <a:lnSpc>
                <a:spcPct val="150000"/>
              </a:lnSpc>
            </a:pPr>
            <a:r>
              <a:rPr lang="en-US" sz="2200" dirty="0" err="1" smtClean="0"/>
              <a:t>OnCore</a:t>
            </a:r>
            <a:r>
              <a:rPr lang="en-US" sz="2200" dirty="0" smtClean="0"/>
              <a:t> Support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REDCap Support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/>
              <a:t>Recruitment </a:t>
            </a:r>
            <a:r>
              <a:rPr lang="en-US" sz="2200" dirty="0"/>
              <a:t>Enhancement Core 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IND/IDE Support </a:t>
            </a:r>
            <a:r>
              <a:rPr lang="en-US" sz="2200" dirty="0" smtClean="0"/>
              <a:t>Program </a:t>
            </a:r>
            <a:r>
              <a:rPr lang="en-US" sz="1800" dirty="0" smtClean="0"/>
              <a:t>(FDA Investigational </a:t>
            </a:r>
            <a:r>
              <a:rPr lang="en-US" sz="1800" dirty="0"/>
              <a:t>New Drug/Investigational Device </a:t>
            </a:r>
            <a:r>
              <a:rPr lang="en-US" sz="1800" dirty="0" smtClean="0"/>
              <a:t>Exemption)</a:t>
            </a:r>
          </a:p>
          <a:p>
            <a:pPr marL="684213" lvl="2" indent="-223838">
              <a:lnSpc>
                <a:spcPct val="150000"/>
              </a:lnSpc>
            </a:pPr>
            <a:r>
              <a:rPr lang="en-US" sz="2400" b="1" dirty="0" smtClean="0"/>
              <a:t>Clinical </a:t>
            </a:r>
            <a:r>
              <a:rPr lang="en-US" sz="2400" b="1" dirty="0"/>
              <a:t>Trials Financial Management</a:t>
            </a:r>
          </a:p>
          <a:p>
            <a:pPr lvl="2">
              <a:lnSpc>
                <a:spcPct val="150000"/>
              </a:lnSpc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97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staffing core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16342" r="46530" b="9859"/>
          <a:stretch/>
        </p:blipFill>
        <p:spPr>
          <a:xfrm>
            <a:off x="1281489" y="1463156"/>
            <a:ext cx="3210682" cy="41146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9657" y="1463156"/>
            <a:ext cx="297160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Diverse staff for all kinds of clinical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and part-time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lengths of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Flexibility to meet your staffing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" y="722531"/>
            <a:ext cx="7811549" cy="5207699"/>
          </a:xfrm>
          <a:prstGeom prst="rect">
            <a:avLst/>
          </a:prstGeom>
        </p:spPr>
      </p:pic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759968" y="76200"/>
            <a:ext cx="7683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</a:t>
            </a:r>
            <a:r>
              <a:rPr lang="en-US" sz="3600" b="1" dirty="0" smtClean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3600" b="1" cap="all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Staffing</a:t>
            </a:r>
            <a:r>
              <a:rPr lang="en-US" sz="3600" b="1" dirty="0" smtClean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3600" b="1" cap="all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82563" y="1194794"/>
            <a:ext cx="8838607" cy="4851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7906" y="5134324"/>
            <a:ext cx="3377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Michele Toms, BSN, RN, CCRP</a:t>
            </a:r>
          </a:p>
          <a:p>
            <a:r>
              <a:rPr lang="en-US" dirty="0" smtClean="0"/>
              <a:t>Administrative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631" y="2608240"/>
            <a:ext cx="2082055" cy="285203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72631" y="150224"/>
            <a:ext cx="7507224" cy="1143000"/>
          </a:xfrm>
        </p:spPr>
        <p:txBody>
          <a:bodyPr/>
          <a:lstStyle/>
          <a:p>
            <a:pPr algn="ctr"/>
            <a:r>
              <a:rPr lang="en-US" dirty="0" smtClean="0"/>
              <a:t>Clinical Trial Support </a:t>
            </a:r>
            <a:endParaRPr lang="en-US" dirty="0"/>
          </a:p>
        </p:txBody>
      </p:sp>
      <p:sp>
        <p:nvSpPr>
          <p:cNvPr id="1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82563" y="1194794"/>
            <a:ext cx="8838607" cy="4851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044" y="5361761"/>
            <a:ext cx="2849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Kristina Harr, JD</a:t>
            </a:r>
          </a:p>
          <a:p>
            <a:r>
              <a:rPr lang="en-US" dirty="0" smtClean="0"/>
              <a:t>Administrative Director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26082" y="1318735"/>
            <a:ext cx="7810791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84B3D"/>
                </a:solidFill>
              </a:rPr>
              <a:t>OnCore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84B3D"/>
                </a:solidFill>
              </a:rPr>
              <a:t>REDCap</a:t>
            </a:r>
            <a:r>
              <a:rPr lang="fr-FR" dirty="0" smtClean="0">
                <a:solidFill>
                  <a:srgbClr val="584B3D"/>
                </a:solidFill>
              </a:rPr>
              <a:t> Support  </a:t>
            </a:r>
          </a:p>
          <a:p>
            <a:endParaRPr lang="fr-FR" dirty="0">
              <a:solidFill>
                <a:srgbClr val="584B3D"/>
              </a:solidFill>
            </a:endParaRPr>
          </a:p>
          <a:p>
            <a:endParaRPr lang="fr-FR" dirty="0" smtClean="0">
              <a:solidFill>
                <a:srgbClr val="584B3D"/>
              </a:solidFill>
            </a:endParaRPr>
          </a:p>
          <a:p>
            <a:endParaRPr lang="fr-FR" dirty="0" smtClean="0">
              <a:solidFill>
                <a:srgbClr val="584B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584B3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84B3D"/>
                </a:solidFill>
              </a:rPr>
              <a:t>Recruitment </a:t>
            </a:r>
            <a:r>
              <a:rPr lang="fr-FR" dirty="0">
                <a:solidFill>
                  <a:srgbClr val="584B3D"/>
                </a:solidFill>
              </a:rPr>
              <a:t>Enhancement Core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84B3D"/>
                </a:solidFill>
              </a:rPr>
              <a:t>IND/IDE Support </a:t>
            </a:r>
            <a:r>
              <a:rPr lang="fr-FR" dirty="0" smtClean="0">
                <a:solidFill>
                  <a:srgbClr val="584B3D"/>
                </a:solidFill>
              </a:rPr>
              <a:t>Program</a:t>
            </a:r>
            <a:endParaRPr lang="en-US" dirty="0">
              <a:solidFill>
                <a:srgbClr val="584B3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429"/>
          <a:stretch/>
        </p:blipFill>
        <p:spPr>
          <a:xfrm>
            <a:off x="6509129" y="3416738"/>
            <a:ext cx="2557114" cy="2521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7747" y="3791119"/>
            <a:ext cx="2523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August Gwafila, RN</a:t>
            </a:r>
          </a:p>
          <a:p>
            <a:pPr algn="r"/>
            <a:r>
              <a:rPr lang="en-US" dirty="0" smtClean="0"/>
              <a:t>IND/IDE Program Manager</a:t>
            </a:r>
          </a:p>
          <a:p>
            <a:pPr algn="r"/>
            <a:endParaRPr lang="en-US" dirty="0" smtClean="0"/>
          </a:p>
          <a:p>
            <a:pPr algn="r"/>
            <a:r>
              <a:rPr lang="en-US" dirty="0"/>
              <a:t>Greg Podsakoff, MD </a:t>
            </a:r>
          </a:p>
          <a:p>
            <a:pPr algn="r"/>
            <a:r>
              <a:rPr lang="en-US" dirty="0"/>
              <a:t>Director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2893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trials financial management (CTFM)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632" y="1736231"/>
            <a:ext cx="7732458" cy="4133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CTFM provides </a:t>
            </a:r>
            <a:r>
              <a:rPr lang="en-US" dirty="0"/>
              <a:t>a range of financial management </a:t>
            </a:r>
            <a:r>
              <a:rPr lang="en-US" dirty="0" smtClean="0"/>
              <a:t>services:</a:t>
            </a:r>
          </a:p>
          <a:p>
            <a:pPr lvl="1"/>
            <a:r>
              <a:rPr lang="en-US" dirty="0"/>
              <a:t>Prepare, negotiate and review study </a:t>
            </a:r>
            <a:r>
              <a:rPr lang="en-US" dirty="0" smtClean="0"/>
              <a:t>budgets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billing plans that list billable procedures per study </a:t>
            </a:r>
            <a:r>
              <a:rPr lang="en-US" dirty="0" smtClean="0"/>
              <a:t>protocol 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&amp; schedule research patients in </a:t>
            </a:r>
            <a:r>
              <a:rPr lang="en-US" dirty="0" smtClean="0"/>
              <a:t>EPIC </a:t>
            </a:r>
          </a:p>
          <a:p>
            <a:pPr lvl="1"/>
            <a:r>
              <a:rPr lang="en-US" dirty="0" smtClean="0"/>
              <a:t>Invoice </a:t>
            </a:r>
            <a:r>
              <a:rPr lang="en-US" dirty="0"/>
              <a:t>sponsors, manage receivables &amp; recover </a:t>
            </a:r>
            <a:r>
              <a:rPr lang="en-US" dirty="0" smtClean="0"/>
              <a:t>salaries</a:t>
            </a:r>
          </a:p>
          <a:p>
            <a:pPr lvl="1"/>
            <a:r>
              <a:rPr lang="en-US" dirty="0" smtClean="0"/>
              <a:t>Financial </a:t>
            </a:r>
            <a:r>
              <a:rPr lang="en-US" dirty="0"/>
              <a:t>Reports and grant </a:t>
            </a:r>
            <a:r>
              <a:rPr lang="en-US" dirty="0" smtClean="0"/>
              <a:t>closeouts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ea typeface="ＭＳ Ｐゴシック" pitchFamily="34" charset="-128"/>
              </a:rPr>
              <a:t>Contact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ea typeface="ＭＳ Ｐゴシック" pitchFamily="34" charset="-128"/>
              </a:rPr>
              <a:t>CRSO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2652"/>
              </p:ext>
            </p:extLst>
          </p:nvPr>
        </p:nvGraphicFramePr>
        <p:xfrm>
          <a:off x="1118865" y="991993"/>
          <a:ext cx="7786915" cy="4628613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{073A0DAA-6AF3-43AB-8588-CEC1D06C72B9}</a:tableStyleId>
              </a:tblPr>
              <a:tblGrid>
                <a:gridCol w="3130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5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5219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Research Staffing Core</a:t>
                      </a:r>
                    </a:p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Administrative director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Michele Toms, BSN, RN, CCRP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TOMS@email.chop.edu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701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Clinical Trial Support,</a:t>
                      </a:r>
                    </a:p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Administrative director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Kristina Harr, JD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HarrK@email.chop.edu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Oncore support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oncore@email.chop.edu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Redcap support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REDCAp@email.chop.edu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960557"/>
                  </a:ext>
                </a:extLst>
              </a:tr>
              <a:tr h="1217142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Recruitment enhancement core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Lindsey Demarco: DEMARCOLM@EMAIL.CHOP.EDU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500" b="0" kern="1200" cap="all" baseline="0" dirty="0" smtClean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Valerie laranako: LARANKOV@EMAIL.CHOP.EDU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7142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IND/IDE Support Program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Greg Podsakoff, MD: Podsakoff@email.chop.edu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cap="all" baseline="0" dirty="0" smtClean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August Gwafila, RN: GwafilaB@email.chop.edu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07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ea typeface="ＭＳ Ｐゴシック" pitchFamily="34" charset="-128"/>
              </a:rPr>
              <a:t>Contact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CRSO - CTFM</a:t>
            </a:r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740477"/>
              </p:ext>
            </p:extLst>
          </p:nvPr>
        </p:nvGraphicFramePr>
        <p:xfrm>
          <a:off x="1121705" y="1143000"/>
          <a:ext cx="7502795" cy="3865473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{073A0DAA-6AF3-43AB-8588-CEC1D06C72B9}</a:tableStyleId>
              </a:tblPr>
              <a:tblGrid>
                <a:gridCol w="269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4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4888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Director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Ronnie Kain, MBA</a:t>
                      </a:r>
                    </a:p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kainv@email.chop.edu 267-426-0129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Research Registration, </a:t>
                      </a:r>
                    </a:p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Charge Review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Hien Oehler</a:t>
                      </a:r>
                    </a:p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OehlerH@email.chop.edu 267-425-1382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1435">
                <a:tc>
                  <a:txBody>
                    <a:bodyPr/>
                    <a:lstStyle/>
                    <a:p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Clinical research financial manager</a:t>
                      </a:r>
                      <a:endParaRPr lang="en-US" sz="1500" b="0" kern="1200" cap="all" baseline="0" dirty="0">
                        <a:solidFill>
                          <a:srgbClr val="584B3D"/>
                        </a:solidFill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Brittany schliep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GirardB@email.chop.edu 267-425-2106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Clinical research accountant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Nathalie daniel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cap="all" baseline="0" dirty="0" smtClean="0">
                          <a:solidFill>
                            <a:srgbClr val="584B3D"/>
                          </a:solidFill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danieln@email.chop.edu 267-426-9194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5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OP Green Patient Them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in New Brand Version 2.potx [Read-Only]" id="{16FB7ED8-BE2C-498F-A6E6-C5F98FE42BE7}" vid="{1DEB538D-884F-45BD-A74C-D4DC19CA4848}"/>
    </a:ext>
  </a:extLst>
</a:theme>
</file>

<file path=ppt/theme/theme2.xml><?xml version="1.0" encoding="utf-8"?>
<a:theme xmlns:a="http://schemas.openxmlformats.org/drawingml/2006/main" name="CHOP Blue Patient Them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in New Brand Version 2.potx [Read-Only]" id="{16FB7ED8-BE2C-498F-A6E6-C5F98FE42BE7}" vid="{26454680-5866-4FC8-BC0F-96BC0ED6BCF8}"/>
    </a:ext>
  </a:extLst>
</a:theme>
</file>

<file path=ppt/theme/theme3.xml><?xml version="1.0" encoding="utf-8"?>
<a:theme xmlns:a="http://schemas.openxmlformats.org/drawingml/2006/main" name="CHOP Pink Patient Them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in New Brand Version 2.potx [Read-Only]" id="{16FB7ED8-BE2C-498F-A6E6-C5F98FE42BE7}" vid="{1826DC58-1EDE-4D93-840F-AF76C2EF4743}"/>
    </a:ext>
  </a:extLst>
</a:theme>
</file>

<file path=ppt/theme/theme4.xml><?xml version="1.0" encoding="utf-8"?>
<a:theme xmlns:a="http://schemas.openxmlformats.org/drawingml/2006/main" name="CHOP Pink Patient &amp; Parent Them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in New Brand Version 2.potx [Read-Only]" id="{16FB7ED8-BE2C-498F-A6E6-C5F98FE42BE7}" vid="{E35E3FDC-2A23-4935-A230-347C32DE7B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a4a4262ab844b18de92e197378cee0 xmlns="e96402cb-0a6e-49e7-8465-cfae72b5129c">
      <Terms xmlns="http://schemas.microsoft.com/office/infopath/2007/PartnerControls"/>
    </h6a4a4262ab844b18de92e197378cee0>
    <o54b1e4c7e8f4e00a12ce46439e0e974 xmlns="e96402cb-0a6e-49e7-8465-cfae72b5129c">
      <Terms xmlns="http://schemas.microsoft.com/office/infopath/2007/PartnerControls"/>
    </o54b1e4c7e8f4e00a12ce46439e0e974>
    <Category xmlns="34d7e926-6bad-4161-b251-cfc43f69ae87">Templates</Category>
    <TaxKeywordTaxHTField xmlns="fcde5e04-944e-4dfc-be86-0a9ace870ff9">
      <Terms xmlns="http://schemas.microsoft.com/office/infopath/2007/PartnerControls"/>
    </TaxKeywordTaxHTField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D347118B88A4EA8E9A5FEBC94FD86" ma:contentTypeVersion="8" ma:contentTypeDescription="Create a new document." ma:contentTypeScope="" ma:versionID="e54af44cc39137a71e496aa5089235ef">
  <xsd:schema xmlns:xsd="http://www.w3.org/2001/XMLSchema" xmlns:xs="http://www.w3.org/2001/XMLSchema" xmlns:p="http://schemas.microsoft.com/office/2006/metadata/properties" xmlns:ns2="fcde5e04-944e-4dfc-be86-0a9ace870ff9" xmlns:ns3="e96402cb-0a6e-49e7-8465-cfae72b5129c" xmlns:ns4="34d7e926-6bad-4161-b251-cfc43f69ae87" xmlns:ns5="http://schemas.microsoft.com/sharepoint/v4" targetNamespace="http://schemas.microsoft.com/office/2006/metadata/properties" ma:root="true" ma:fieldsID="4dfd49e6986a0fb6e4e84e6606b80ac7" ns2:_="" ns3:_="" ns4:_="" ns5:_="">
    <xsd:import namespace="fcde5e04-944e-4dfc-be86-0a9ace870ff9"/>
    <xsd:import namespace="e96402cb-0a6e-49e7-8465-cfae72b5129c"/>
    <xsd:import namespace="34d7e926-6bad-4161-b251-cfc43f69ae8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o54b1e4c7e8f4e00a12ce46439e0e974" minOccurs="0"/>
                <xsd:element ref="ns3:h6a4a4262ab844b18de92e197378cee0" minOccurs="0"/>
                <xsd:element ref="ns4:Category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e5e04-944e-4dfc-be86-0a9ace870f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96f6f6b-f55a-454e-8dbb-24a06af113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402cb-0a6e-49e7-8465-cfae72b5129c" elementFormDefault="qualified">
    <xsd:import namespace="http://schemas.microsoft.com/office/2006/documentManagement/types"/>
    <xsd:import namespace="http://schemas.microsoft.com/office/infopath/2007/PartnerControls"/>
    <xsd:element name="o54b1e4c7e8f4e00a12ce46439e0e974" ma:index="11" nillable="true" ma:taxonomy="true" ma:internalName="o54b1e4c7e8f4e00a12ce46439e0e974" ma:taxonomyFieldName="KnowledgeBaseMetadata" ma:displayName="Knowledge Base Tags" ma:fieldId="{854b1e4c-7e8f-4e00-a12c-e46439e0e974}" ma:taxonomyMulti="true" ma:sspId="096f6f6b-f55a-454e-8dbb-24a06af11355" ma:termSetId="0fa4fcc5-20ed-47ab-b5c6-c9c312be74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a4a4262ab844b18de92e197378cee0" ma:index="13" nillable="true" ma:taxonomy="true" ma:internalName="h6a4a4262ab844b18de92e197378cee0" ma:taxonomyFieldName="KBPoliciesAndProcedures" ma:displayName="Knowledge Base Policies and Procedures" ma:fieldId="{16a4a426-2ab8-44b1-8de9-2e197378cee0}" ma:taxonomyMulti="true" ma:sspId="096f6f6b-f55a-454e-8dbb-24a06af11355" ma:termSetId="bf388315-c5fb-4b9c-b70e-1e19d0e0d3b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7e926-6bad-4161-b251-cfc43f69ae87" elementFormDefault="qualified">
    <xsd:import namespace="http://schemas.microsoft.com/office/2006/documentManagement/types"/>
    <xsd:import namespace="http://schemas.microsoft.com/office/infopath/2007/PartnerControls"/>
    <xsd:element name="Category" ma:index="14" nillable="true" ma:displayName="Category" ma:format="Dropdown" ma:internalName="Category">
      <xsd:simpleType>
        <xsd:restriction base="dms:Choice">
          <xsd:enumeration value="Guidelines"/>
          <xsd:enumeration value="Templates"/>
          <xsd:enumeration value="AA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9BC91E-0A4E-49AB-BAFB-9607A511A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B8A2FD-C6B0-4832-97E5-33C2E160A7B1}">
  <ds:schemaRefs>
    <ds:schemaRef ds:uri="http://purl.org/dc/dcmitype/"/>
    <ds:schemaRef ds:uri="http://schemas.microsoft.com/office/2006/documentManagement/types"/>
    <ds:schemaRef ds:uri="34d7e926-6bad-4161-b251-cfc43f69ae87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96402cb-0a6e-49e7-8465-cfae72b5129c"/>
    <ds:schemaRef ds:uri="fcde5e04-944e-4dfc-be86-0a9ace870ff9"/>
  </ds:schemaRefs>
</ds:datastoreItem>
</file>

<file path=customXml/itemProps3.xml><?xml version="1.0" encoding="utf-8"?>
<ds:datastoreItem xmlns:ds="http://schemas.openxmlformats.org/officeDocument/2006/customXml" ds:itemID="{6C664B89-FCFC-4DA6-9C17-070CF11E0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de5e04-944e-4dfc-be86-0a9ace870ff9"/>
    <ds:schemaRef ds:uri="e96402cb-0a6e-49e7-8465-cfae72b5129c"/>
    <ds:schemaRef ds:uri="34d7e926-6bad-4161-b251-cfc43f69ae8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 1 - H 4 -  CRSO Overview_8Nov2016</Template>
  <TotalTime>345</TotalTime>
  <Words>292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Georgia</vt:lpstr>
      <vt:lpstr>CHOP Green Patient Theme</vt:lpstr>
      <vt:lpstr>CHOP Blue Patient Theme</vt:lpstr>
      <vt:lpstr>CHOP Pink Patient Theme</vt:lpstr>
      <vt:lpstr>CHOP Pink Patient &amp; Parent Theme</vt:lpstr>
      <vt:lpstr>Clinical Research Support Office (CRSO)</vt:lpstr>
      <vt:lpstr>CRSO Mission</vt:lpstr>
      <vt:lpstr>Clinical Research Support Office</vt:lpstr>
      <vt:lpstr>Research staffing core</vt:lpstr>
      <vt:lpstr>PowerPoint Presentation</vt:lpstr>
      <vt:lpstr>Clinical Trial Support </vt:lpstr>
      <vt:lpstr>Clinical trials financial management (CTFM)</vt:lpstr>
      <vt:lpstr>PowerPoint Presentation</vt:lpstr>
      <vt:lpstr>PowerPoint Presentation</vt:lpstr>
    </vt:vector>
  </TitlesOfParts>
  <Company>The Children's Hospital of Philadelphia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Research Support Office (CRSO)</dc:title>
  <dc:creator>Daniel Colbert (CHOP)</dc:creator>
  <cp:keywords/>
  <cp:lastModifiedBy>Toms, Michele L</cp:lastModifiedBy>
  <cp:revision>22</cp:revision>
  <dcterms:created xsi:type="dcterms:W3CDTF">2016-11-08T15:30:27Z</dcterms:created>
  <dcterms:modified xsi:type="dcterms:W3CDTF">2018-09-05T18:44:32Z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0x010100DF3D347118B88A4EA8E9A5FEBC94FD86</vt:lpwstr>
  </property>
  <property fmtid="{D5CDD505-2E9C-101B-9397-08002B2CF9AE}" pid="3" name="KBPoliciesAndProcedures">
    <vt:lpwstr/>
  </property>
  <property fmtid="{D5CDD505-2E9C-101B-9397-08002B2CF9AE}" pid="4" name="TaxKeyword">
    <vt:lpwstr/>
  </property>
  <property fmtid="{D5CDD505-2E9C-101B-9397-08002B2CF9AE}" pid="5" name="KnowledgeBaseMetadata">
    <vt:lpwstr/>
  </property>
  <property fmtid="{D5CDD505-2E9C-101B-9397-08002B2CF9AE}" pid="6" name="TaxCatchAll">
    <vt:lpwstr/>
  </property>
</Properties>
</file>